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01"/>
  </p:notesMasterIdLst>
  <p:handoutMasterIdLst>
    <p:handoutMasterId r:id="rId102"/>
  </p:handoutMasterIdLst>
  <p:sldIdLst>
    <p:sldId id="959" r:id="rId9"/>
    <p:sldId id="960" r:id="rId10"/>
    <p:sldId id="952" r:id="rId11"/>
    <p:sldId id="824" r:id="rId12"/>
    <p:sldId id="826" r:id="rId13"/>
    <p:sldId id="827" r:id="rId14"/>
    <p:sldId id="878" r:id="rId15"/>
    <p:sldId id="831" r:id="rId16"/>
    <p:sldId id="834" r:id="rId17"/>
    <p:sldId id="879" r:id="rId18"/>
    <p:sldId id="832" r:id="rId19"/>
    <p:sldId id="880" r:id="rId20"/>
    <p:sldId id="833" r:id="rId21"/>
    <p:sldId id="851" r:id="rId22"/>
    <p:sldId id="836" r:id="rId23"/>
    <p:sldId id="837" r:id="rId24"/>
    <p:sldId id="949" r:id="rId25"/>
    <p:sldId id="881" r:id="rId26"/>
    <p:sldId id="932" r:id="rId27"/>
    <p:sldId id="882" r:id="rId28"/>
    <p:sldId id="835" r:id="rId29"/>
    <p:sldId id="852" r:id="rId30"/>
    <p:sldId id="828" r:id="rId31"/>
    <p:sldId id="840" r:id="rId32"/>
    <p:sldId id="937" r:id="rId33"/>
    <p:sldId id="938" r:id="rId34"/>
    <p:sldId id="934" r:id="rId35"/>
    <p:sldId id="939" r:id="rId36"/>
    <p:sldId id="942" r:id="rId37"/>
    <p:sldId id="940" r:id="rId38"/>
    <p:sldId id="954" r:id="rId39"/>
    <p:sldId id="943" r:id="rId40"/>
    <p:sldId id="944" r:id="rId41"/>
    <p:sldId id="945" r:id="rId42"/>
    <p:sldId id="946" r:id="rId43"/>
    <p:sldId id="947" r:id="rId44"/>
    <p:sldId id="948" r:id="rId45"/>
    <p:sldId id="859" r:id="rId46"/>
    <p:sldId id="860" r:id="rId47"/>
    <p:sldId id="955" r:id="rId48"/>
    <p:sldId id="897" r:id="rId49"/>
    <p:sldId id="898" r:id="rId50"/>
    <p:sldId id="894" r:id="rId51"/>
    <p:sldId id="895" r:id="rId52"/>
    <p:sldId id="899" r:id="rId53"/>
    <p:sldId id="421" r:id="rId54"/>
    <p:sldId id="339" r:id="rId55"/>
    <p:sldId id="900" r:id="rId56"/>
    <p:sldId id="343" r:id="rId57"/>
    <p:sldId id="344" r:id="rId58"/>
    <p:sldId id="345" r:id="rId59"/>
    <p:sldId id="347" r:id="rId60"/>
    <p:sldId id="348" r:id="rId61"/>
    <p:sldId id="346" r:id="rId62"/>
    <p:sldId id="901" r:id="rId63"/>
    <p:sldId id="902" r:id="rId64"/>
    <p:sldId id="904" r:id="rId65"/>
    <p:sldId id="905" r:id="rId66"/>
    <p:sldId id="909" r:id="rId67"/>
    <p:sldId id="908" r:id="rId68"/>
    <p:sldId id="910" r:id="rId69"/>
    <p:sldId id="906" r:id="rId70"/>
    <p:sldId id="427" r:id="rId71"/>
    <p:sldId id="337" r:id="rId72"/>
    <p:sldId id="338" r:id="rId73"/>
    <p:sldId id="364" r:id="rId74"/>
    <p:sldId id="340" r:id="rId75"/>
    <p:sldId id="341" r:id="rId76"/>
    <p:sldId id="912" r:id="rId77"/>
    <p:sldId id="911" r:id="rId78"/>
    <p:sldId id="907" r:id="rId79"/>
    <p:sldId id="916" r:id="rId80"/>
    <p:sldId id="917" r:id="rId81"/>
    <p:sldId id="918" r:id="rId82"/>
    <p:sldId id="365" r:id="rId83"/>
    <p:sldId id="919" r:id="rId84"/>
    <p:sldId id="920" r:id="rId85"/>
    <p:sldId id="349" r:id="rId86"/>
    <p:sldId id="921" r:id="rId87"/>
    <p:sldId id="922" r:id="rId88"/>
    <p:sldId id="923" r:id="rId89"/>
    <p:sldId id="924" r:id="rId90"/>
    <p:sldId id="927" r:id="rId91"/>
    <p:sldId id="925" r:id="rId92"/>
    <p:sldId id="926" r:id="rId93"/>
    <p:sldId id="928" r:id="rId94"/>
    <p:sldId id="929" r:id="rId95"/>
    <p:sldId id="930" r:id="rId96"/>
    <p:sldId id="957" r:id="rId97"/>
    <p:sldId id="956" r:id="rId98"/>
    <p:sldId id="950" r:id="rId99"/>
    <p:sldId id="951"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34"/>
    <p:restoredTop sz="96793"/>
  </p:normalViewPr>
  <p:slideViewPr>
    <p:cSldViewPr snapToObjects="1">
      <p:cViewPr varScale="1">
        <p:scale>
          <a:sx n="161" d="100"/>
          <a:sy n="161" d="100"/>
        </p:scale>
        <p:origin x="200" y="35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9/3/22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9/3/22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2215600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2241328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41</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43</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44</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4057626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52</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1562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53</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0466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80</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89</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10</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9/3/22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9/3/22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9/3/22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hyperlink" Target="https://join.slack.com/t/dff-columbia/shared_invite/zt-1cjbu68ty-RvaI7vLghvo0SFRFP4qbMg" TargetMode="External"/><Relationship Id="rId2" Type="http://schemas.openxmlformats.org/officeDocument/2006/relationships/hyperlink" Target="https://edstem.org/us/courses/27172/discussion/" TargetMode="External"/><Relationship Id="rId1" Type="http://schemas.openxmlformats.org/officeDocument/2006/relationships/slideLayout" Target="../slideLayouts/slideLayout1.xml"/><Relationship Id="rId4" Type="http://schemas.openxmlformats.org/officeDocument/2006/relationships/hyperlink" Target="https://github.com/donald-f-ferguson/W4111-Intro-to-DB-S22"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003, V03, Fall 2022</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38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endParaRPr lang="en-US" sz="1400" dirty="0"/>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16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student</a:t>
            </a:r>
          </a:p>
          <a:p>
            <a:pPr marL="742950" lvl="1" indent="-285750">
              <a:buFont typeface="Arial" panose="020B0604020202020204" pitchFamily="34" charset="0"/>
              <a:buChar char="•"/>
            </a:pPr>
            <a:r>
              <a:rPr lang="en-US" sz="1200" dirty="0"/>
              <a:t>2019 Barnard Graduate</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endParaRPr lang="en-US" sz="1200" dirty="0"/>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Server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003, V03, Fall 2022</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
        <p:nvSpPr>
          <p:cNvPr id="8" name="Rectangle: Rounded Corners 2">
            <a:extLst>
              <a:ext uri="{FF2B5EF4-FFF2-40B4-BE49-F238E27FC236}">
                <a16:creationId xmlns:a16="http://schemas.microsoft.com/office/drawing/2014/main" id="{11D16BA4-A7FD-7174-8D2C-03288680E50E}"/>
              </a:ext>
            </a:extLst>
          </p:cNvPr>
          <p:cNvSpPr/>
          <p:nvPr/>
        </p:nvSpPr>
        <p:spPr>
          <a:xfrm>
            <a:off x="2209800" y="1581150"/>
            <a:ext cx="5715000" cy="2667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00"/>
                </a:solidFill>
              </a:rPr>
              <a:t>We will start in a few minutes.</a:t>
            </a:r>
          </a:p>
        </p:txBody>
      </p:sp>
    </p:spTree>
    <p:extLst>
      <p:ext uri="{BB962C8B-B14F-4D97-AF65-F5344CB8AC3E}">
        <p14:creationId xmlns:p14="http://schemas.microsoft.com/office/powerpoint/2010/main" val="3007695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5 HWs, approximately one HW every two-three weeks. </a:t>
            </a:r>
          </a:p>
          <a:p>
            <a:pPr lvl="2">
              <a:spcBef>
                <a:spcPts val="0"/>
              </a:spcBef>
              <a:spcAft>
                <a:spcPts val="100"/>
              </a:spcAft>
            </a:pPr>
            <a:r>
              <a:rPr lang="en-US" sz="1400" dirty="0"/>
              <a:t>Each is worth 10. We will sometimes break a HW into a couple of subparts.</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97-100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22932" y="24193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br>
              <a:rPr lang="en-US" altLang="en-US" sz="2800" i="1" dirty="0">
                <a:solidFill>
                  <a:schemeClr val="bg1"/>
                </a:solidFill>
              </a:rPr>
            </a:br>
            <a:r>
              <a:rPr lang="en-US" altLang="en-US" sz="2800" i="1" dirty="0">
                <a:solidFill>
                  <a:schemeClr val="bg1"/>
                </a:solidFill>
              </a:rPr>
              <a:t>(Programming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471917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D4F8F-6BEB-4CFB-8AFB-E4226EE456DD}"/>
              </a:ext>
            </a:extLst>
          </p:cNvPr>
          <p:cNvSpPr>
            <a:spLocks noGrp="1"/>
          </p:cNvSpPr>
          <p:nvPr>
            <p:ph type="title"/>
          </p:nvPr>
        </p:nvSpPr>
        <p:spPr/>
        <p:txBody>
          <a:bodyPr/>
          <a:lstStyle/>
          <a:p>
            <a:r>
              <a:rPr lang="en-US" dirty="0"/>
              <a:t>Most of Us are Familiar with IMDB</a:t>
            </a:r>
          </a:p>
        </p:txBody>
      </p:sp>
      <p:pic>
        <p:nvPicPr>
          <p:cNvPr id="14" name="Picture 13" descr="A picture containing text, person, screenshot&#10;&#10;Description automatically generated">
            <a:extLst>
              <a:ext uri="{FF2B5EF4-FFF2-40B4-BE49-F238E27FC236}">
                <a16:creationId xmlns:a16="http://schemas.microsoft.com/office/drawing/2014/main" id="{6D7C837A-A8E8-4741-AD35-603F02E2EE09}"/>
              </a:ext>
            </a:extLst>
          </p:cNvPr>
          <p:cNvPicPr>
            <a:picLocks noChangeAspect="1"/>
          </p:cNvPicPr>
          <p:nvPr/>
        </p:nvPicPr>
        <p:blipFill>
          <a:blip r:embed="rId2"/>
          <a:stretch>
            <a:fillRect/>
          </a:stretch>
        </p:blipFill>
        <p:spPr>
          <a:xfrm>
            <a:off x="76200" y="514350"/>
            <a:ext cx="4111869" cy="39433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FA39D7BC-AA4B-496A-ACC9-B4E99F804763}"/>
              </a:ext>
            </a:extLst>
          </p:cNvPr>
          <p:cNvPicPr>
            <a:picLocks noChangeAspect="1"/>
          </p:cNvPicPr>
          <p:nvPr/>
        </p:nvPicPr>
        <p:blipFill>
          <a:blip r:embed="rId3"/>
          <a:stretch>
            <a:fillRect/>
          </a:stretch>
        </p:blipFill>
        <p:spPr>
          <a:xfrm>
            <a:off x="4597541" y="514350"/>
            <a:ext cx="4241658" cy="4038600"/>
          </a:xfrm>
          <a:prstGeom prst="rect">
            <a:avLst/>
          </a:prstGeom>
        </p:spPr>
      </p:pic>
      <p:sp>
        <p:nvSpPr>
          <p:cNvPr id="17" name="Rectangle 16">
            <a:extLst>
              <a:ext uri="{FF2B5EF4-FFF2-40B4-BE49-F238E27FC236}">
                <a16:creationId xmlns:a16="http://schemas.microsoft.com/office/drawing/2014/main" id="{40B550CF-5B7B-449E-87F8-FA5A3961F0C8}"/>
              </a:ext>
            </a:extLst>
          </p:cNvPr>
          <p:cNvSpPr/>
          <p:nvPr/>
        </p:nvSpPr>
        <p:spPr>
          <a:xfrm>
            <a:off x="684334" y="514350"/>
            <a:ext cx="2895600" cy="304800"/>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6B0DB0D-0010-4DA0-AF4F-F8DDF342BBC7}"/>
              </a:ext>
            </a:extLst>
          </p:cNvPr>
          <p:cNvCxnSpPr/>
          <p:nvPr/>
        </p:nvCxnSpPr>
        <p:spPr>
          <a:xfrm>
            <a:off x="3657600" y="895350"/>
            <a:ext cx="939941" cy="38100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072C55-F9D3-4ABB-9BCF-8667E766B752}"/>
              </a:ext>
            </a:extLst>
          </p:cNvPr>
          <p:cNvSpPr txBox="1"/>
          <p:nvPr/>
        </p:nvSpPr>
        <p:spPr>
          <a:xfrm>
            <a:off x="1752600" y="2724150"/>
            <a:ext cx="1975734" cy="646331"/>
          </a:xfrm>
          <a:prstGeom prst="rect">
            <a:avLst/>
          </a:prstGeom>
          <a:noFill/>
        </p:spPr>
        <p:txBody>
          <a:bodyPr wrap="none" rtlCol="0">
            <a:spAutoFit/>
          </a:bodyPr>
          <a:lstStyle/>
          <a:p>
            <a:pPr algn="ctr"/>
            <a:r>
              <a:rPr lang="en-US" b="1" dirty="0">
                <a:solidFill>
                  <a:srgbClr val="FFFF00"/>
                </a:solidFill>
              </a:rPr>
              <a:t>Type “Tom Han” in</a:t>
            </a:r>
            <a:br>
              <a:rPr lang="en-US" b="1" dirty="0">
                <a:solidFill>
                  <a:srgbClr val="FFFF00"/>
                </a:solidFill>
              </a:rPr>
            </a:br>
            <a:r>
              <a:rPr lang="en-US" b="1" dirty="0">
                <a:solidFill>
                  <a:srgbClr val="FFFF00"/>
                </a:solidFill>
              </a:rPr>
              <a:t>the search field.</a:t>
            </a:r>
          </a:p>
        </p:txBody>
      </p:sp>
    </p:spTree>
    <p:extLst>
      <p:ext uri="{BB962C8B-B14F-4D97-AF65-F5344CB8AC3E}">
        <p14:creationId xmlns:p14="http://schemas.microsoft.com/office/powerpoint/2010/main" val="3288148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78060-8582-48E3-A508-6C860521D7EB}"/>
              </a:ext>
            </a:extLst>
          </p:cNvPr>
          <p:cNvSpPr>
            <a:spLocks noGrp="1"/>
          </p:cNvSpPr>
          <p:nvPr>
            <p:ph idx="1"/>
          </p:nvPr>
        </p:nvSpPr>
        <p:spPr>
          <a:xfrm>
            <a:off x="152400" y="3383354"/>
            <a:ext cx="8839200" cy="1066800"/>
          </a:xfrm>
        </p:spPr>
        <p:txBody>
          <a:bodyPr/>
          <a:lstStyle/>
          <a:p>
            <a:pPr>
              <a:spcBef>
                <a:spcPts val="0"/>
              </a:spcBef>
            </a:pPr>
            <a:r>
              <a:rPr lang="en-US" sz="1400" dirty="0"/>
              <a:t>Browser client application with HTML, CSS, JavaScript, … …</a:t>
            </a:r>
          </a:p>
          <a:p>
            <a:pPr>
              <a:spcBef>
                <a:spcPts val="0"/>
              </a:spcBef>
            </a:pPr>
            <a:r>
              <a:rPr lang="en-US" sz="1400" dirty="0"/>
              <a:t>Middle-tier server application:</a:t>
            </a:r>
          </a:p>
          <a:p>
            <a:pPr lvl="1">
              <a:spcBef>
                <a:spcPts val="0"/>
              </a:spcBef>
            </a:pPr>
            <a:r>
              <a:rPr lang="en-US" sz="1200" dirty="0"/>
              <a:t>Receives API calls from client application.</a:t>
            </a:r>
          </a:p>
          <a:p>
            <a:pPr lvl="1">
              <a:spcBef>
                <a:spcPts val="0"/>
              </a:spcBef>
            </a:pPr>
            <a:r>
              <a:rPr lang="en-US" sz="1200" dirty="0"/>
              <a:t>Implements application logic and makes database calls.</a:t>
            </a:r>
          </a:p>
          <a:p>
            <a:pPr lvl="1">
              <a:spcBef>
                <a:spcPts val="0"/>
              </a:spcBef>
            </a:pPr>
            <a:r>
              <a:rPr lang="en-US" sz="1200" dirty="0"/>
              <a:t>Returns result.</a:t>
            </a:r>
          </a:p>
          <a:p>
            <a:pPr>
              <a:spcBef>
                <a:spcPts val="0"/>
              </a:spcBef>
            </a:pPr>
            <a:r>
              <a:rPr lang="en-US" sz="1400" dirty="0"/>
              <a:t>Database Management System receives DB calls and returns data.</a:t>
            </a:r>
          </a:p>
        </p:txBody>
      </p:sp>
      <p:sp>
        <p:nvSpPr>
          <p:cNvPr id="3" name="Title 2">
            <a:extLst>
              <a:ext uri="{FF2B5EF4-FFF2-40B4-BE49-F238E27FC236}">
                <a16:creationId xmlns:a16="http://schemas.microsoft.com/office/drawing/2014/main" id="{AF23DD44-C014-47DD-9E0F-5E26269E2780}"/>
              </a:ext>
            </a:extLst>
          </p:cNvPr>
          <p:cNvSpPr>
            <a:spLocks noGrp="1"/>
          </p:cNvSpPr>
          <p:nvPr>
            <p:ph type="title"/>
          </p:nvPr>
        </p:nvSpPr>
        <p:spPr/>
        <p:txBody>
          <a:bodyPr/>
          <a:lstStyle/>
          <a:p>
            <a:r>
              <a:rPr lang="en-US" dirty="0"/>
              <a:t>Conceptual Model – Application Architecture</a:t>
            </a:r>
          </a:p>
        </p:txBody>
      </p:sp>
      <p:pic>
        <p:nvPicPr>
          <p:cNvPr id="5" name="Picture 4" descr="Diagram&#10;&#10;Description automatically generated">
            <a:extLst>
              <a:ext uri="{FF2B5EF4-FFF2-40B4-BE49-F238E27FC236}">
                <a16:creationId xmlns:a16="http://schemas.microsoft.com/office/drawing/2014/main" id="{4741769B-ED3D-4927-8B67-4DC4F8659C19}"/>
              </a:ext>
            </a:extLst>
          </p:cNvPr>
          <p:cNvPicPr>
            <a:picLocks noChangeAspect="1"/>
          </p:cNvPicPr>
          <p:nvPr/>
        </p:nvPicPr>
        <p:blipFill>
          <a:blip r:embed="rId2"/>
          <a:stretch>
            <a:fillRect/>
          </a:stretch>
        </p:blipFill>
        <p:spPr>
          <a:xfrm>
            <a:off x="457200" y="510753"/>
            <a:ext cx="6872842" cy="2872601"/>
          </a:xfrm>
          <a:prstGeom prst="rect">
            <a:avLst/>
          </a:prstGeom>
        </p:spPr>
      </p:pic>
      <p:sp>
        <p:nvSpPr>
          <p:cNvPr id="8" name="TextBox 7">
            <a:extLst>
              <a:ext uri="{FF2B5EF4-FFF2-40B4-BE49-F238E27FC236}">
                <a16:creationId xmlns:a16="http://schemas.microsoft.com/office/drawing/2014/main" id="{3A560A23-352A-471F-AE91-5A7C1105123D}"/>
              </a:ext>
            </a:extLst>
          </p:cNvPr>
          <p:cNvSpPr txBox="1"/>
          <p:nvPr/>
        </p:nvSpPr>
        <p:spPr>
          <a:xfrm>
            <a:off x="1447800" y="444319"/>
            <a:ext cx="7489980" cy="276999"/>
          </a:xfrm>
          <a:prstGeom prst="rect">
            <a:avLst/>
          </a:prstGeom>
          <a:noFill/>
        </p:spPr>
        <p:txBody>
          <a:bodyPr wrap="square">
            <a:spAutoFit/>
          </a:bodyPr>
          <a:lstStyle/>
          <a:p>
            <a:r>
              <a:rPr lang="en-US" sz="1200" dirty="0"/>
              <a:t>https://dzone.com/articles/architectural-shift-in-web-applications-with-emerg</a:t>
            </a:r>
          </a:p>
        </p:txBody>
      </p:sp>
      <p:sp>
        <p:nvSpPr>
          <p:cNvPr id="9" name="TextBox 8">
            <a:extLst>
              <a:ext uri="{FF2B5EF4-FFF2-40B4-BE49-F238E27FC236}">
                <a16:creationId xmlns:a16="http://schemas.microsoft.com/office/drawing/2014/main" id="{883332ED-7EA3-47AE-BBC8-477AA0414873}"/>
              </a:ext>
            </a:extLst>
          </p:cNvPr>
          <p:cNvSpPr txBox="1"/>
          <p:nvPr/>
        </p:nvSpPr>
        <p:spPr>
          <a:xfrm>
            <a:off x="5534705" y="3384020"/>
            <a:ext cx="330449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This is a “full stack (web) application.”</a:t>
            </a:r>
          </a:p>
          <a:p>
            <a:pPr marL="285750" indent="-285750">
              <a:buFont typeface="Arial" panose="020B0604020202020204" pitchFamily="34" charset="0"/>
              <a:buChar char="•"/>
            </a:pPr>
            <a:r>
              <a:rPr lang="en-US" sz="1400" dirty="0"/>
              <a:t>Part of the programming track HW and</a:t>
            </a:r>
            <a:br>
              <a:rPr lang="en-US" sz="1400" dirty="0"/>
            </a:br>
            <a:r>
              <a:rPr lang="en-US" sz="1400" dirty="0"/>
              <a:t>projects is to build a full stack app.</a:t>
            </a:r>
          </a:p>
          <a:p>
            <a:pPr marL="285750" indent="-285750">
              <a:buFont typeface="Arial" panose="020B0604020202020204" pitchFamily="34" charset="0"/>
              <a:buChar char="•"/>
            </a:pPr>
            <a:r>
              <a:rPr lang="en-US" sz="1400" dirty="0"/>
              <a:t>Starting from a template I provide to</a:t>
            </a:r>
            <a:br>
              <a:rPr lang="en-US" sz="1400" dirty="0"/>
            </a:br>
            <a:r>
              <a:rPr lang="en-US" sz="1400" dirty="0"/>
              <a:t>simplify non-DB tasks.</a:t>
            </a:r>
          </a:p>
        </p:txBody>
      </p:sp>
    </p:spTree>
    <p:extLst>
      <p:ext uri="{BB962C8B-B14F-4D97-AF65-F5344CB8AC3E}">
        <p14:creationId xmlns:p14="http://schemas.microsoft.com/office/powerpoint/2010/main" val="226107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63D5BBD-E2D2-490B-9F83-E1632E76619F}"/>
              </a:ext>
            </a:extLst>
          </p:cNvPr>
          <p:cNvPicPr>
            <a:picLocks noChangeAspect="1"/>
          </p:cNvPicPr>
          <p:nvPr/>
        </p:nvPicPr>
        <p:blipFill>
          <a:blip r:embed="rId2"/>
          <a:stretch>
            <a:fillRect/>
          </a:stretch>
        </p:blipFill>
        <p:spPr>
          <a:xfrm>
            <a:off x="342900" y="514350"/>
            <a:ext cx="8458200" cy="2719546"/>
          </a:xfrm>
          <a:prstGeom prst="rect">
            <a:avLst/>
          </a:prstGeom>
        </p:spPr>
      </p:pic>
      <p:sp>
        <p:nvSpPr>
          <p:cNvPr id="2" name="Content Placeholder 1">
            <a:extLst>
              <a:ext uri="{FF2B5EF4-FFF2-40B4-BE49-F238E27FC236}">
                <a16:creationId xmlns:a16="http://schemas.microsoft.com/office/drawing/2014/main" id="{22F61D27-2AD5-4B9F-85BA-D24AE8296425}"/>
              </a:ext>
            </a:extLst>
          </p:cNvPr>
          <p:cNvSpPr>
            <a:spLocks noGrp="1"/>
          </p:cNvSpPr>
          <p:nvPr>
            <p:ph idx="1"/>
          </p:nvPr>
        </p:nvSpPr>
        <p:spPr>
          <a:xfrm>
            <a:off x="228600" y="742950"/>
            <a:ext cx="3048000" cy="685800"/>
          </a:xfrm>
        </p:spPr>
        <p:txBody>
          <a:bodyPr/>
          <a:lstStyle/>
          <a:p>
            <a:r>
              <a:rPr lang="en-US" sz="1400" dirty="0"/>
              <a:t>HTML, CSS, images, JavaScript</a:t>
            </a:r>
          </a:p>
          <a:p>
            <a:r>
              <a:rPr lang="en-US" sz="1400" dirty="0"/>
              <a:t>Angular, Bootstrap</a:t>
            </a:r>
          </a:p>
          <a:p>
            <a:r>
              <a:rPr lang="en-US" sz="1400" dirty="0"/>
              <a:t>IDE: WebStorm</a:t>
            </a:r>
          </a:p>
          <a:p>
            <a:r>
              <a:rPr lang="en-US" sz="1400" dirty="0"/>
              <a:t>Downloads using HTTP</a:t>
            </a:r>
          </a:p>
          <a:p>
            <a:r>
              <a:rPr lang="en-US" sz="1400" dirty="0"/>
              <a:t>REST calls to access data.</a:t>
            </a:r>
          </a:p>
        </p:txBody>
      </p:sp>
      <p:sp>
        <p:nvSpPr>
          <p:cNvPr id="3" name="Title 2">
            <a:extLst>
              <a:ext uri="{FF2B5EF4-FFF2-40B4-BE49-F238E27FC236}">
                <a16:creationId xmlns:a16="http://schemas.microsoft.com/office/drawing/2014/main" id="{E75D8789-B6CD-4653-85B8-B5FF9603DF66}"/>
              </a:ext>
            </a:extLst>
          </p:cNvPr>
          <p:cNvSpPr>
            <a:spLocks noGrp="1"/>
          </p:cNvSpPr>
          <p:nvPr>
            <p:ph type="title"/>
          </p:nvPr>
        </p:nvSpPr>
        <p:spPr/>
        <p:txBody>
          <a:bodyPr/>
          <a:lstStyle/>
          <a:p>
            <a:r>
              <a:rPr lang="en-US" dirty="0"/>
              <a:t>Explanation of Example Code</a:t>
            </a:r>
          </a:p>
        </p:txBody>
      </p:sp>
      <p:sp>
        <p:nvSpPr>
          <p:cNvPr id="6" name="Content Placeholder 1">
            <a:extLst>
              <a:ext uri="{FF2B5EF4-FFF2-40B4-BE49-F238E27FC236}">
                <a16:creationId xmlns:a16="http://schemas.microsoft.com/office/drawing/2014/main" id="{8B46018B-D073-40CB-9B73-F123DD885370}"/>
              </a:ext>
            </a:extLst>
          </p:cNvPr>
          <p:cNvSpPr txBox="1">
            <a:spLocks/>
          </p:cNvSpPr>
          <p:nvPr/>
        </p:nvSpPr>
        <p:spPr>
          <a:xfrm>
            <a:off x="2955073" y="3341377"/>
            <a:ext cx="34290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Flask application server framework</a:t>
            </a:r>
          </a:p>
          <a:p>
            <a:r>
              <a:rPr lang="en-US" sz="1400" dirty="0"/>
              <a:t>Python application code</a:t>
            </a:r>
          </a:p>
          <a:p>
            <a:r>
              <a:rPr lang="en-US" sz="1400" dirty="0"/>
              <a:t>IDE: PyCharm</a:t>
            </a:r>
          </a:p>
          <a:p>
            <a:r>
              <a:rPr lang="en-US" sz="1400" dirty="0"/>
              <a:t>Interacts with database over network</a:t>
            </a:r>
            <a:br>
              <a:rPr lang="en-US" sz="1400" dirty="0"/>
            </a:br>
            <a:r>
              <a:rPr lang="en-US" sz="1400" dirty="0"/>
              <a:t>connection using SQL statements.</a:t>
            </a:r>
          </a:p>
        </p:txBody>
      </p:sp>
      <p:sp>
        <p:nvSpPr>
          <p:cNvPr id="7" name="Content Placeholder 1">
            <a:extLst>
              <a:ext uri="{FF2B5EF4-FFF2-40B4-BE49-F238E27FC236}">
                <a16:creationId xmlns:a16="http://schemas.microsoft.com/office/drawing/2014/main" id="{7241B2E9-E5D9-45E1-A653-4131B62836E4}"/>
              </a:ext>
            </a:extLst>
          </p:cNvPr>
          <p:cNvSpPr txBox="1">
            <a:spLocks/>
          </p:cNvSpPr>
          <p:nvPr/>
        </p:nvSpPr>
        <p:spPr>
          <a:xfrm>
            <a:off x="5181600" y="666750"/>
            <a:ext cx="3048000" cy="6858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HTML, CSS, images, JavaScript</a:t>
            </a:r>
          </a:p>
          <a:p>
            <a:r>
              <a:rPr lang="en-US" sz="1400" dirty="0"/>
              <a:t>Delivers static content from files</a:t>
            </a:r>
          </a:p>
        </p:txBody>
      </p:sp>
      <p:sp>
        <p:nvSpPr>
          <p:cNvPr id="8" name="Content Placeholder 1">
            <a:extLst>
              <a:ext uri="{FF2B5EF4-FFF2-40B4-BE49-F238E27FC236}">
                <a16:creationId xmlns:a16="http://schemas.microsoft.com/office/drawing/2014/main" id="{F7A5D9DB-B020-4830-B60E-6D164669F5F2}"/>
              </a:ext>
            </a:extLst>
          </p:cNvPr>
          <p:cNvSpPr txBox="1">
            <a:spLocks/>
          </p:cNvSpPr>
          <p:nvPr/>
        </p:nvSpPr>
        <p:spPr>
          <a:xfrm>
            <a:off x="6384073" y="3341378"/>
            <a:ext cx="27432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MySQL Community Server</a:t>
            </a:r>
          </a:p>
          <a:p>
            <a:r>
              <a:rPr lang="en-US" sz="1400" dirty="0"/>
              <a:t>Implements SQL operations</a:t>
            </a:r>
          </a:p>
          <a:p>
            <a:r>
              <a:rPr lang="en-US" sz="1400" dirty="0"/>
              <a:t>Maintains data in files</a:t>
            </a:r>
          </a:p>
        </p:txBody>
      </p:sp>
      <p:sp>
        <p:nvSpPr>
          <p:cNvPr id="9" name="Rectangle 8">
            <a:extLst>
              <a:ext uri="{FF2B5EF4-FFF2-40B4-BE49-F238E27FC236}">
                <a16:creationId xmlns:a16="http://schemas.microsoft.com/office/drawing/2014/main" id="{09AECFDA-2FFA-B247-AA63-704B7F176142}"/>
              </a:ext>
            </a:extLst>
          </p:cNvPr>
          <p:cNvSpPr/>
          <p:nvPr/>
        </p:nvSpPr>
        <p:spPr>
          <a:xfrm>
            <a:off x="5198327" y="1615849"/>
            <a:ext cx="3505200" cy="276999"/>
          </a:xfrm>
          <a:prstGeom prst="rect">
            <a:avLst/>
          </a:prstGeom>
        </p:spPr>
        <p:txBody>
          <a:bodyPr wrap="squar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/demo-flask</a:t>
            </a:r>
          </a:p>
        </p:txBody>
      </p:sp>
      <p:sp>
        <p:nvSpPr>
          <p:cNvPr id="10" name="Rectangle 9">
            <a:extLst>
              <a:ext uri="{FF2B5EF4-FFF2-40B4-BE49-F238E27FC236}">
                <a16:creationId xmlns:a16="http://schemas.microsoft.com/office/drawing/2014/main" id="{0DA170DF-E21A-8847-B290-C202D33AFF32}"/>
              </a:ext>
            </a:extLst>
          </p:cNvPr>
          <p:cNvSpPr/>
          <p:nvPr/>
        </p:nvSpPr>
        <p:spPr>
          <a:xfrm>
            <a:off x="76200" y="3064379"/>
            <a:ext cx="3121175" cy="276999"/>
          </a:xfrm>
          <a:prstGeom prst="rect">
            <a:avLst/>
          </a:prstGeom>
        </p:spPr>
        <p:txBody>
          <a:bodyPr wrap="non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a:t>
            </a:r>
            <a:r>
              <a:rPr lang="en-US" sz="1200" dirty="0" err="1"/>
              <a:t>ui</a:t>
            </a:r>
            <a:endParaRPr lang="en-US" sz="1200" dirty="0"/>
          </a:p>
        </p:txBody>
      </p:sp>
      <p:sp>
        <p:nvSpPr>
          <p:cNvPr id="11" name="TextBox 10">
            <a:extLst>
              <a:ext uri="{FF2B5EF4-FFF2-40B4-BE49-F238E27FC236}">
                <a16:creationId xmlns:a16="http://schemas.microsoft.com/office/drawing/2014/main" id="{7308B7ED-7A2D-C545-B029-EA0E5C537D46}"/>
              </a:ext>
            </a:extLst>
          </p:cNvPr>
          <p:cNvSpPr txBox="1"/>
          <p:nvPr/>
        </p:nvSpPr>
        <p:spPr>
          <a:xfrm>
            <a:off x="172570" y="3638550"/>
            <a:ext cx="1989647" cy="923330"/>
          </a:xfrm>
          <a:prstGeom prst="rect">
            <a:avLst/>
          </a:prstGeom>
          <a:noFill/>
        </p:spPr>
        <p:txBody>
          <a:bodyPr wrap="none" rtlCol="0">
            <a:spAutoFit/>
          </a:bodyPr>
          <a:lstStyle/>
          <a:p>
            <a:r>
              <a:rPr lang="en-US" dirty="0"/>
              <a:t>Notes:</a:t>
            </a:r>
          </a:p>
          <a:p>
            <a:pPr marL="742950" lvl="1" indent="-285750">
              <a:buFont typeface="Arial" panose="020B0604020202020204" pitchFamily="34" charset="0"/>
              <a:buChar char="•"/>
            </a:pPr>
            <a:r>
              <a:rPr lang="en-US" dirty="0"/>
              <a:t>Run demos</a:t>
            </a:r>
          </a:p>
          <a:p>
            <a:pPr marL="742950" lvl="1" indent="-285750">
              <a:buFont typeface="Arial" panose="020B0604020202020204" pitchFamily="34" charset="0"/>
              <a:buChar char="•"/>
            </a:pPr>
            <a:r>
              <a:rPr lang="en-US" dirty="0"/>
              <a:t>Show code</a:t>
            </a:r>
          </a:p>
        </p:txBody>
      </p:sp>
    </p:spTree>
    <p:extLst>
      <p:ext uri="{BB962C8B-B14F-4D97-AF65-F5344CB8AC3E}">
        <p14:creationId xmlns:p14="http://schemas.microsoft.com/office/powerpoint/2010/main" val="4285794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72FC8-5A33-8EE1-C3EE-6F7797E6076B}"/>
              </a:ext>
            </a:extLst>
          </p:cNvPr>
          <p:cNvPicPr>
            <a:picLocks noChangeAspect="1"/>
          </p:cNvPicPr>
          <p:nvPr/>
        </p:nvPicPr>
        <p:blipFill>
          <a:blip r:embed="rId2"/>
          <a:stretch>
            <a:fillRect/>
          </a:stretch>
        </p:blipFill>
        <p:spPr>
          <a:xfrm>
            <a:off x="3350441" y="572163"/>
            <a:ext cx="5564959" cy="3007974"/>
          </a:xfrm>
          <a:prstGeom prst="rect">
            <a:avLst/>
          </a:prstGeom>
        </p:spPr>
      </p:pic>
      <p:sp>
        <p:nvSpPr>
          <p:cNvPr id="2" name="TextBox 1">
            <a:extLst>
              <a:ext uri="{FF2B5EF4-FFF2-40B4-BE49-F238E27FC236}">
                <a16:creationId xmlns:a16="http://schemas.microsoft.com/office/drawing/2014/main" id="{A2BE0D4A-D3AF-4443-9949-14FAAA03F129}"/>
              </a:ext>
            </a:extLst>
          </p:cNvPr>
          <p:cNvSpPr txBox="1"/>
          <p:nvPr/>
        </p:nvSpPr>
        <p:spPr>
          <a:xfrm>
            <a:off x="152400" y="590550"/>
            <a:ext cx="4038600" cy="3754874"/>
          </a:xfrm>
          <a:prstGeom prst="rect">
            <a:avLst/>
          </a:prstGeom>
          <a:noFill/>
        </p:spPr>
        <p:txBody>
          <a:bodyPr wrap="square" rtlCol="0">
            <a:spAutoFit/>
          </a:bodyPr>
          <a:lstStyle/>
          <a:p>
            <a:r>
              <a:rPr lang="en-US" sz="3200" dirty="0"/>
              <a:t>Switch to Demo</a:t>
            </a:r>
          </a:p>
          <a:p>
            <a:endParaRPr lang="en-US" sz="3200" dirty="0"/>
          </a:p>
          <a:p>
            <a:r>
              <a:rPr lang="en-US" sz="2000" dirty="0"/>
              <a:t>A Simple IMDB</a:t>
            </a:r>
          </a:p>
          <a:p>
            <a:pPr marL="914400" lvl="1" indent="-457200">
              <a:buFont typeface="Arial" panose="020B0604020202020204" pitchFamily="34" charset="0"/>
              <a:buChar char="•"/>
            </a:pPr>
            <a:r>
              <a:rPr lang="en-US" sz="1600" dirty="0"/>
              <a:t>Single page browser application.</a:t>
            </a:r>
          </a:p>
          <a:p>
            <a:pPr marL="914400" lvl="1" indent="-457200">
              <a:buFont typeface="Arial" panose="020B0604020202020204" pitchFamily="34" charset="0"/>
              <a:buChar char="•"/>
            </a:pPr>
            <a:r>
              <a:rPr lang="en-US" sz="1600" dirty="0"/>
              <a:t>Web application (server).</a:t>
            </a:r>
          </a:p>
          <a:p>
            <a:pPr marL="914400" lvl="1" indent="-457200">
              <a:buFont typeface="Arial" panose="020B0604020202020204" pitchFamily="34" charset="0"/>
              <a:buChar char="•"/>
            </a:pPr>
            <a:r>
              <a:rPr lang="en-US" sz="1600" dirty="0"/>
              <a:t>Database schema and query.</a:t>
            </a:r>
            <a:br>
              <a:rPr lang="en-US" sz="1600" dirty="0"/>
            </a:br>
            <a:endParaRPr lang="en-US" sz="1600" dirty="0"/>
          </a:p>
          <a:p>
            <a:r>
              <a:rPr lang="en-US" sz="2000" dirty="0"/>
              <a:t>Show some code.</a:t>
            </a:r>
          </a:p>
          <a:p>
            <a:pPr marL="800100" lvl="1" indent="-342900">
              <a:buFont typeface="Arial" panose="020B0604020202020204" pitchFamily="34" charset="0"/>
              <a:buChar char="•"/>
            </a:pPr>
            <a:r>
              <a:rPr lang="en-US" sz="1600" dirty="0"/>
              <a:t>Browser</a:t>
            </a:r>
          </a:p>
          <a:p>
            <a:pPr marL="800100" lvl="1" indent="-342900">
              <a:buFont typeface="Arial" panose="020B0604020202020204" pitchFamily="34" charset="0"/>
              <a:buChar char="•"/>
            </a:pPr>
            <a:r>
              <a:rPr lang="en-US" sz="1600" dirty="0"/>
              <a:t>Python, Flask</a:t>
            </a:r>
          </a:p>
          <a:p>
            <a:pPr marL="800100" lvl="1" indent="-342900">
              <a:buFont typeface="Arial" panose="020B0604020202020204" pitchFamily="34" charset="0"/>
              <a:buChar char="•"/>
            </a:pPr>
            <a:r>
              <a:rPr lang="en-US" sz="1600" dirty="0"/>
              <a:t>SQL database</a:t>
            </a:r>
          </a:p>
          <a:p>
            <a:pPr marL="800100" lvl="1" indent="-342900">
              <a:buFont typeface="Arial" panose="020B0604020202020204" pitchFamily="34" charset="0"/>
              <a:buChar char="•"/>
            </a:pPr>
            <a:r>
              <a:rPr lang="en-US" sz="1600" dirty="0"/>
              <a:t>REST requests</a:t>
            </a:r>
            <a:endParaRPr lang="en-US" sz="2000" dirty="0"/>
          </a:p>
        </p:txBody>
      </p:sp>
      <p:sp>
        <p:nvSpPr>
          <p:cNvPr id="6" name="Title 5">
            <a:extLst>
              <a:ext uri="{FF2B5EF4-FFF2-40B4-BE49-F238E27FC236}">
                <a16:creationId xmlns:a16="http://schemas.microsoft.com/office/drawing/2014/main" id="{D35C82AB-CF15-4B86-A564-5E0C050E8BBD}"/>
              </a:ext>
            </a:extLst>
          </p:cNvPr>
          <p:cNvSpPr>
            <a:spLocks noGrp="1"/>
          </p:cNvSpPr>
          <p:nvPr>
            <p:ph type="title"/>
          </p:nvPr>
        </p:nvSpPr>
        <p:spPr/>
        <p:txBody>
          <a:bodyPr/>
          <a:lstStyle/>
          <a:p>
            <a:r>
              <a:rPr lang="en-US" dirty="0"/>
              <a:t>Demo and Code</a:t>
            </a:r>
          </a:p>
        </p:txBody>
      </p:sp>
      <p:sp>
        <p:nvSpPr>
          <p:cNvPr id="5" name="TextBox 4">
            <a:extLst>
              <a:ext uri="{FF2B5EF4-FFF2-40B4-BE49-F238E27FC236}">
                <a16:creationId xmlns:a16="http://schemas.microsoft.com/office/drawing/2014/main" id="{A2008A03-32EF-2FD8-6A37-4394CA98466F}"/>
              </a:ext>
            </a:extLst>
          </p:cNvPr>
          <p:cNvSpPr txBox="1"/>
          <p:nvPr/>
        </p:nvSpPr>
        <p:spPr>
          <a:xfrm>
            <a:off x="3199485" y="3901082"/>
            <a:ext cx="4076116" cy="584775"/>
          </a:xfrm>
          <a:prstGeom prst="rect">
            <a:avLst/>
          </a:prstGeom>
          <a:noFill/>
        </p:spPr>
        <p:txBody>
          <a:bodyPr wrap="none" rtlCol="0">
            <a:spAutoFit/>
          </a:bodyPr>
          <a:lstStyle/>
          <a:p>
            <a:r>
              <a:rPr lang="en-US" sz="1600" dirty="0"/>
              <a:t>~/Dropbox/00NewProjects/W4111_IMDB</a:t>
            </a:r>
          </a:p>
          <a:p>
            <a:r>
              <a:rPr lang="en-US" sz="1600" dirty="0"/>
              <a:t>~/Dropbox/00NewProjects/W4111_Project_UI</a:t>
            </a:r>
          </a:p>
        </p:txBody>
      </p:sp>
    </p:spTree>
    <p:extLst>
      <p:ext uri="{BB962C8B-B14F-4D97-AF65-F5344CB8AC3E}">
        <p14:creationId xmlns:p14="http://schemas.microsoft.com/office/powerpoint/2010/main" val="182239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8214E4-E555-43AE-9A46-DF0EF712BAD9}"/>
              </a:ext>
            </a:extLst>
          </p:cNvPr>
          <p:cNvSpPr>
            <a:spLocks noGrp="1"/>
          </p:cNvSpPr>
          <p:nvPr>
            <p:ph idx="1"/>
          </p:nvPr>
        </p:nvSpPr>
        <p:spPr/>
        <p:txBody>
          <a:bodyPr/>
          <a:lstStyle/>
          <a:p>
            <a:r>
              <a:rPr lang="en-US" dirty="0"/>
              <a:t>You will incrementally build a simple version of this or a similar application.</a:t>
            </a:r>
          </a:p>
          <a:p>
            <a:r>
              <a:rPr lang="en-US" dirty="0"/>
              <a:t>The technology you will use:</a:t>
            </a:r>
          </a:p>
          <a:p>
            <a:pPr lvl="1"/>
            <a:r>
              <a:rPr lang="en-US" dirty="0"/>
              <a:t>Python</a:t>
            </a:r>
          </a:p>
          <a:p>
            <a:pPr lvl="1"/>
            <a:r>
              <a:rPr lang="en-US" dirty="0"/>
              <a:t>Flask</a:t>
            </a:r>
          </a:p>
          <a:p>
            <a:pPr lvl="1"/>
            <a:r>
              <a:rPr lang="en-US" dirty="0"/>
              <a:t>MySQL</a:t>
            </a:r>
          </a:p>
          <a:p>
            <a:pPr lvl="1"/>
            <a:r>
              <a:rPr lang="en-US" dirty="0"/>
              <a:t>MongoDB</a:t>
            </a:r>
          </a:p>
          <a:p>
            <a:pPr lvl="1"/>
            <a:r>
              <a:rPr lang="en-US" dirty="0"/>
              <a:t>Neo4j</a:t>
            </a:r>
          </a:p>
          <a:p>
            <a:pPr lvl="1"/>
            <a:r>
              <a:rPr lang="en-US" dirty="0"/>
              <a:t>REST</a:t>
            </a:r>
          </a:p>
          <a:p>
            <a:r>
              <a:rPr lang="en-US" dirty="0"/>
              <a:t>You will not have to build a UI.</a:t>
            </a:r>
          </a:p>
          <a:p>
            <a:r>
              <a:rPr lang="en-US" dirty="0"/>
              <a:t>You will do a common core of other tasks with the non-programming track.</a:t>
            </a:r>
          </a:p>
        </p:txBody>
      </p:sp>
      <p:sp>
        <p:nvSpPr>
          <p:cNvPr id="3" name="Title 2">
            <a:extLst>
              <a:ext uri="{FF2B5EF4-FFF2-40B4-BE49-F238E27FC236}">
                <a16:creationId xmlns:a16="http://schemas.microsoft.com/office/drawing/2014/main" id="{E0EB6E9A-B156-4F3F-BFD8-491638230DDF}"/>
              </a:ext>
            </a:extLst>
          </p:cNvPr>
          <p:cNvSpPr>
            <a:spLocks noGrp="1"/>
          </p:cNvSpPr>
          <p:nvPr>
            <p:ph type="title"/>
          </p:nvPr>
        </p:nvSpPr>
        <p:spPr/>
        <p:txBody>
          <a:bodyPr/>
          <a:lstStyle/>
          <a:p>
            <a:r>
              <a:rPr lang="en-US" dirty="0"/>
              <a:t>Programming Track HW Overview</a:t>
            </a:r>
          </a:p>
        </p:txBody>
      </p:sp>
    </p:spTree>
    <p:extLst>
      <p:ext uri="{BB962C8B-B14F-4D97-AF65-F5344CB8AC3E}">
        <p14:creationId xmlns:p14="http://schemas.microsoft.com/office/powerpoint/2010/main" val="4218550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rPr>
              <a:t>(Non-Programming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17146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sz="1800" dirty="0"/>
              <a:t>There are some interesting web sites and projects that analyze </a:t>
            </a:r>
            <a:r>
              <a:rPr lang="en-US" sz="1800" dirty="0" err="1"/>
              <a:t>GoT</a:t>
            </a:r>
            <a:r>
              <a:rPr lang="en-US" sz="1800" dirty="0"/>
              <a:t>.</a:t>
            </a:r>
            <a:br>
              <a:rPr lang="en-US" sz="1800" dirty="0"/>
            </a:br>
            <a:r>
              <a:rPr lang="en-US" sz="1800" dirty="0"/>
              <a:t>I used </a:t>
            </a:r>
            <a:r>
              <a:rPr lang="en-US" sz="1800" dirty="0">
                <a:hlinkClick r:id="rId2"/>
              </a:rPr>
              <a:t>https://jeffreylancaster.github.io/game-of-thrones/</a:t>
            </a:r>
            <a:endParaRPr lang="en-US" sz="1800" dirty="0"/>
          </a:p>
          <a:p>
            <a:pPr>
              <a:spcBef>
                <a:spcPts val="0"/>
              </a:spcBef>
              <a:spcAft>
                <a:spcPts val="200"/>
              </a:spcAft>
            </a:pPr>
            <a:r>
              <a:rPr lang="en-US" sz="1800" dirty="0"/>
              <a:t>I had to download, process and cleanup, and load into a DB.</a:t>
            </a:r>
          </a:p>
          <a:p>
            <a:pPr>
              <a:spcBef>
                <a:spcPts val="0"/>
              </a:spcBef>
              <a:spcAft>
                <a:spcPts val="200"/>
              </a:spcAft>
            </a:pPr>
            <a:r>
              <a:rPr lang="en-US" sz="1800" dirty="0"/>
              <a:t>I had to infer the structure</a:t>
            </a:r>
            <a:r>
              <a:rPr lang="en-US" sz="1800" dirty="0">
                <a:sym typeface="Wingdings" pitchFamily="2" charset="2"/>
              </a:rPr>
              <a:t> (schema):</a:t>
            </a:r>
            <a:endParaRPr lang="en-US" sz="1800" dirty="0"/>
          </a:p>
          <a:p>
            <a:pPr lvl="1">
              <a:spcBef>
                <a:spcPts val="0"/>
              </a:spcBef>
              <a:spcAft>
                <a:spcPts val="200"/>
              </a:spcAft>
            </a:pPr>
            <a:r>
              <a:rPr lang="en-US" sz="1600" dirty="0"/>
              <a:t>Seasons contain episodes.</a:t>
            </a:r>
          </a:p>
          <a:p>
            <a:pPr lvl="1">
              <a:spcBef>
                <a:spcPts val="0"/>
              </a:spcBef>
              <a:spcAft>
                <a:spcPts val="200"/>
              </a:spcAft>
            </a:pPr>
            <a:r>
              <a:rPr lang="en-US" sz="1600" dirty="0"/>
              <a:t>Episodes contain scenes.</a:t>
            </a:r>
          </a:p>
          <a:p>
            <a:pPr lvl="1">
              <a:spcBef>
                <a:spcPts val="0"/>
              </a:spcBef>
              <a:spcAft>
                <a:spcPts val="200"/>
              </a:spcAft>
            </a:pPr>
            <a:r>
              <a:rPr lang="en-US" sz="1600" dirty="0"/>
              <a:t>Scenes happen in a location.</a:t>
            </a:r>
          </a:p>
          <a:p>
            <a:pPr lvl="1">
              <a:spcBef>
                <a:spcPts val="0"/>
              </a:spcBef>
              <a:spcAft>
                <a:spcPts val="200"/>
              </a:spcAft>
            </a:pPr>
            <a:r>
              <a:rPr lang="en-US" sz="1600" dirty="0"/>
              <a:t>Characters appear in scenes.</a:t>
            </a:r>
          </a:p>
          <a:p>
            <a:pPr lvl="1">
              <a:spcBef>
                <a:spcPts val="0"/>
              </a:spcBef>
              <a:spcAft>
                <a:spcPts val="200"/>
              </a:spcAft>
            </a:pPr>
            <a:r>
              <a:rPr lang="en-US" sz="1600" dirty="0"/>
              <a:t>Character have interactions/relations</a:t>
            </a:r>
          </a:p>
          <a:p>
            <a:pPr lvl="2">
              <a:spcBef>
                <a:spcPts val="0"/>
              </a:spcBef>
              <a:spcAft>
                <a:spcPts val="200"/>
              </a:spcAft>
            </a:pPr>
            <a:r>
              <a:rPr lang="en-US" sz="1400" dirty="0"/>
              <a:t>Marry</a:t>
            </a:r>
          </a:p>
          <a:p>
            <a:pPr lvl="2">
              <a:spcBef>
                <a:spcPts val="0"/>
              </a:spcBef>
              <a:spcAft>
                <a:spcPts val="200"/>
              </a:spcAft>
            </a:pPr>
            <a:r>
              <a:rPr lang="en-US" sz="1400" dirty="0"/>
              <a:t>Kill</a:t>
            </a:r>
          </a:p>
          <a:p>
            <a:pPr lvl="2">
              <a:spcBef>
                <a:spcPts val="0"/>
              </a:spcBef>
              <a:spcAft>
                <a:spcPts val="200"/>
              </a:spcAft>
            </a:pPr>
            <a:r>
              <a:rPr lang="en-US" sz="1400" dirty="0"/>
              <a:t>Protect</a:t>
            </a:r>
          </a:p>
          <a:p>
            <a:pPr lvl="2">
              <a:spcBef>
                <a:spcPts val="0"/>
              </a:spcBef>
              <a:spcAft>
                <a:spcPts val="200"/>
              </a:spcAft>
            </a:pPr>
            <a:r>
              <a:rPr lang="en-US" sz="1400" dirty="0"/>
              <a:t>… …</a:t>
            </a:r>
          </a:p>
          <a:p>
            <a:pPr>
              <a:spcBef>
                <a:spcPts val="0"/>
              </a:spcBef>
              <a:spcAft>
                <a:spcPts val="200"/>
              </a:spcAft>
            </a:pPr>
            <a:r>
              <a:rPr lang="en-US" sz="1800" dirty="0"/>
              <a:t>The files realize the logical schema in a form</a:t>
            </a:r>
            <a:br>
              <a:rPr lang="en-US" sz="1800" dirty="0"/>
            </a:br>
            <a:r>
              <a:rPr lang="en-US" sz="1800" dirty="0"/>
              <a:t>difficult for analysis and processing.</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a:t>
            </a:r>
            <a:r>
              <a:rPr lang="en-US" sz="1600" dirty="0" err="1"/>
              <a:t>snipets</a:t>
            </a:r>
            <a:r>
              <a:rPr lang="en-US" sz="1600" dirty="0"/>
              <a:t> and library calls to access application/data, process information, etc.</a:t>
            </a:r>
          </a:p>
          <a:p>
            <a:pPr>
              <a:spcBef>
                <a:spcPts val="0"/>
              </a:spcBef>
            </a:pPr>
            <a:r>
              <a:rPr lang="en-US" sz="1800" dirty="0"/>
              <a:t>Code executes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Visualization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r>
              <a:rPr lang="en-US" dirty="0"/>
              <a:t>Lectures/Lecture_1_Introduction_Foundations/</a:t>
            </a:r>
            <a:r>
              <a:rPr lang="en-US" dirty="0" err="1"/>
              <a:t>NonProgrammingGOTExample.ipynb</a:t>
            </a:r>
            <a:endParaRPr lang="en-US" dirty="0"/>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99851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154E4B-166F-41EF-860D-BCFC68D97FF4}"/>
              </a:ext>
            </a:extLst>
          </p:cNvPr>
          <p:cNvSpPr>
            <a:spLocks noGrp="1"/>
          </p:cNvSpPr>
          <p:nvPr>
            <p:ph idx="1"/>
          </p:nvPr>
        </p:nvSpPr>
        <p:spPr/>
        <p:txBody>
          <a:bodyPr/>
          <a:lstStyle/>
          <a:p>
            <a:r>
              <a:rPr lang="en-US" sz="1800" dirty="0"/>
              <a:t>You will</a:t>
            </a:r>
          </a:p>
          <a:p>
            <a:pPr lvl="1"/>
            <a:r>
              <a:rPr lang="en-US" sz="1600" dirty="0"/>
              <a:t>Implement extract-transform-load to pull information from multiple sites.</a:t>
            </a:r>
          </a:p>
          <a:p>
            <a:pPr lvl="1"/>
            <a:r>
              <a:rPr lang="en-US" sz="1600" dirty="0"/>
              <a:t>Perform data and schema cleanup and transformation.</a:t>
            </a:r>
          </a:p>
          <a:p>
            <a:r>
              <a:rPr lang="en-US" sz="1800" dirty="0"/>
              <a:t>Implement a </a:t>
            </a:r>
            <a:r>
              <a:rPr lang="en-US" sz="1800" dirty="0" err="1"/>
              <a:t>Jupyter</a:t>
            </a:r>
            <a:r>
              <a:rPr lang="en-US" sz="1800" dirty="0"/>
              <a:t> notebook that performs queries to produce interesting visualizations.</a:t>
            </a:r>
          </a:p>
          <a:p>
            <a:r>
              <a:rPr lang="en-US" sz="1800" dirty="0"/>
              <a:t>You will use the following technology:</a:t>
            </a:r>
          </a:p>
          <a:p>
            <a:pPr lvl="1"/>
            <a:r>
              <a:rPr lang="en-US" sz="1600" dirty="0"/>
              <a:t>MySQL</a:t>
            </a:r>
          </a:p>
          <a:p>
            <a:pPr lvl="1"/>
            <a:r>
              <a:rPr lang="en-US" sz="1600" dirty="0"/>
              <a:t>Neo4J</a:t>
            </a:r>
          </a:p>
          <a:p>
            <a:pPr lvl="1"/>
            <a:r>
              <a:rPr lang="en-US" sz="1600" dirty="0"/>
              <a:t>MongoDB</a:t>
            </a:r>
          </a:p>
          <a:p>
            <a:pPr lvl="1"/>
            <a:r>
              <a:rPr lang="en-US" sz="1600" dirty="0" err="1"/>
              <a:t>Jupyter</a:t>
            </a:r>
            <a:r>
              <a:rPr lang="en-US" sz="1600" dirty="0"/>
              <a:t> (</a:t>
            </a:r>
            <a:r>
              <a:rPr lang="en-US" sz="1600" dirty="0" err="1"/>
              <a:t>iPython</a:t>
            </a:r>
            <a:r>
              <a:rPr lang="en-US" sz="1600" dirty="0"/>
              <a:t>)</a:t>
            </a:r>
          </a:p>
          <a:p>
            <a:pPr lvl="1"/>
            <a:r>
              <a:rPr lang="en-US" sz="1600" dirty="0"/>
              <a:t>Pandas</a:t>
            </a:r>
          </a:p>
          <a:p>
            <a:pPr lvl="1"/>
            <a:r>
              <a:rPr lang="en-US" sz="1600" dirty="0"/>
              <a:t>Various plotting and graphics libraries.</a:t>
            </a:r>
          </a:p>
          <a:p>
            <a:r>
              <a:rPr lang="en-US" sz="1800" dirty="0"/>
              <a:t>You will do the common core.</a:t>
            </a:r>
          </a:p>
          <a:p>
            <a:pPr lvl="1"/>
            <a:endParaRPr lang="en-US" sz="1600" dirty="0"/>
          </a:p>
        </p:txBody>
      </p:sp>
      <p:sp>
        <p:nvSpPr>
          <p:cNvPr id="3" name="Title 2">
            <a:extLst>
              <a:ext uri="{FF2B5EF4-FFF2-40B4-BE49-F238E27FC236}">
                <a16:creationId xmlns:a16="http://schemas.microsoft.com/office/drawing/2014/main" id="{1004FE1D-0757-4C3F-BD71-3EF0057ED1EF}"/>
              </a:ext>
            </a:extLst>
          </p:cNvPr>
          <p:cNvSpPr>
            <a:spLocks noGrp="1"/>
          </p:cNvSpPr>
          <p:nvPr>
            <p:ph type="title"/>
          </p:nvPr>
        </p:nvSpPr>
        <p:spPr/>
        <p:txBody>
          <a:bodyPr/>
          <a:lstStyle/>
          <a:p>
            <a:r>
              <a:rPr lang="en-US" dirty="0"/>
              <a:t>Non-Programming Track Overview</a:t>
            </a:r>
          </a:p>
        </p:txBody>
      </p:sp>
    </p:spTree>
    <p:extLst>
      <p:ext uri="{BB962C8B-B14F-4D97-AF65-F5344CB8AC3E}">
        <p14:creationId xmlns:p14="http://schemas.microsoft.com/office/powerpoint/2010/main" val="150265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Do some independent study with the help of Professor Google.</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 </a:t>
            </a:r>
            <a:r>
              <a:rPr lang="en-US" sz="1400" b="1" u="sng" dirty="0">
                <a:solidFill>
                  <a:schemeClr val="bg1"/>
                </a:solidFill>
              </a:rPr>
              <a:t>and homework assignments.</a:t>
            </a:r>
            <a:endParaRPr lang="en-US" sz="1400" u="sng" dirty="0">
              <a:solidFill>
                <a:schemeClr val="bg1"/>
              </a:solidFill>
            </a:endParaRP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590550"/>
            <a:ext cx="8839200" cy="4149930"/>
          </a:xfrm>
        </p:spPr>
        <p:txBody>
          <a:bodyPr/>
          <a:lstStyle/>
          <a:p>
            <a:pPr>
              <a:spcBef>
                <a:spcPts val="0"/>
              </a:spcBef>
              <a:spcAft>
                <a:spcPts val="300"/>
              </a:spcAft>
            </a:pPr>
            <a:r>
              <a:rPr lang="en-US" sz="1400" dirty="0"/>
              <a:t>Introduction</a:t>
            </a:r>
          </a:p>
          <a:p>
            <a:pPr lvl="1">
              <a:spcBef>
                <a:spcPts val="0"/>
              </a:spcBef>
              <a:spcAft>
                <a:spcPts val="300"/>
              </a:spcAft>
            </a:pPr>
            <a:r>
              <a:rPr lang="en-US" sz="1200" dirty="0"/>
              <a:t>Logistics, about your instructor, OHs, IAs.</a:t>
            </a:r>
          </a:p>
          <a:p>
            <a:pPr lvl="1">
              <a:spcBef>
                <a:spcPts val="0"/>
              </a:spcBef>
              <a:spcAft>
                <a:spcPts val="300"/>
              </a:spcAft>
            </a:pPr>
            <a:r>
              <a:rPr lang="en-US" sz="1200" dirty="0"/>
              <a:t>Homework, exams.</a:t>
            </a:r>
          </a:p>
          <a:p>
            <a:pPr>
              <a:spcBef>
                <a:spcPts val="0"/>
              </a:spcBef>
              <a:spcAft>
                <a:spcPts val="300"/>
              </a:spcAft>
            </a:pPr>
            <a:r>
              <a:rPr lang="en-US" sz="1400" dirty="0"/>
              <a:t>Introduction</a:t>
            </a:r>
          </a:p>
          <a:p>
            <a:pPr lvl="1">
              <a:spcBef>
                <a:spcPts val="0"/>
              </a:spcBef>
              <a:spcAft>
                <a:spcPts val="3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300"/>
              </a:spcAft>
            </a:pPr>
            <a:r>
              <a:rPr lang="en-US" sz="1200" dirty="0"/>
              <a:t>Examples: Gives you a feel for programming and non-programming projects, applications, application architectures.</a:t>
            </a:r>
            <a:endParaRPr lang="en-US" sz="1400" dirty="0"/>
          </a:p>
          <a:p>
            <a:pPr>
              <a:spcBef>
                <a:spcPts val="0"/>
              </a:spcBef>
              <a:spcAft>
                <a:spcPts val="300"/>
              </a:spcAft>
            </a:pPr>
            <a:r>
              <a:rPr lang="en-US" sz="1400" dirty="0"/>
              <a:t>Database design, Entity-Relationship Model (Part 1)</a:t>
            </a:r>
          </a:p>
          <a:p>
            <a:pPr lvl="1">
              <a:spcBef>
                <a:spcPts val="0"/>
              </a:spcBef>
              <a:spcAft>
                <a:spcPts val="300"/>
              </a:spcAft>
            </a:pPr>
            <a:r>
              <a:rPr lang="en-US" sz="1200" dirty="0"/>
              <a:t>Database design process.</a:t>
            </a:r>
          </a:p>
          <a:p>
            <a:pPr lvl="1">
              <a:spcBef>
                <a:spcPts val="0"/>
              </a:spcBef>
              <a:spcAft>
                <a:spcPts val="300"/>
              </a:spcAft>
            </a:pPr>
            <a:r>
              <a:rPr lang="en-US" sz="1200" dirty="0"/>
              <a:t>ER-Model and diagrams.</a:t>
            </a:r>
          </a:p>
          <a:p>
            <a:pPr>
              <a:spcBef>
                <a:spcPts val="0"/>
              </a:spcBef>
              <a:spcAft>
                <a:spcPts val="300"/>
              </a:spcAft>
            </a:pPr>
            <a:r>
              <a:rPr lang="en-US" sz="1400" dirty="0"/>
              <a:t>The theory: The </a:t>
            </a:r>
            <a:r>
              <a:rPr lang="en-US" sz="1400" i="1" dirty="0"/>
              <a:t>Relational Model </a:t>
            </a:r>
            <a:r>
              <a:rPr lang="en-US" sz="1400" dirty="0"/>
              <a:t>(Part 1)</a:t>
            </a:r>
          </a:p>
          <a:p>
            <a:pPr lvl="1">
              <a:spcBef>
                <a:spcPts val="0"/>
              </a:spcBef>
              <a:spcAft>
                <a:spcPts val="300"/>
              </a:spcAft>
            </a:pPr>
            <a:r>
              <a:rPr lang="en-US" sz="1200" dirty="0"/>
              <a:t>Relational model, schema, keys, schema diagrams.</a:t>
            </a:r>
          </a:p>
          <a:p>
            <a:pPr lvl="1">
              <a:spcBef>
                <a:spcPts val="0"/>
              </a:spcBef>
              <a:spcAft>
                <a:spcPts val="300"/>
              </a:spcAft>
            </a:pPr>
            <a:r>
              <a:rPr lang="en-US" sz="1200" dirty="0"/>
              <a:t>Basics of relational algebra.</a:t>
            </a:r>
          </a:p>
          <a:p>
            <a:pPr>
              <a:spcBef>
                <a:spcPts val="0"/>
              </a:spcBef>
              <a:spcAft>
                <a:spcPts val="300"/>
              </a:spcAft>
            </a:pPr>
            <a:r>
              <a:rPr lang="en-US" sz="1400" dirty="0"/>
              <a:t>The realization: Structured Query Language (SQL) (Part 1)</a:t>
            </a:r>
          </a:p>
          <a:p>
            <a:pPr lvl="1">
              <a:spcBef>
                <a:spcPts val="0"/>
              </a:spcBef>
              <a:spcAft>
                <a:spcPts val="300"/>
              </a:spcAft>
            </a:pPr>
            <a:r>
              <a:rPr lang="en-US" sz="1200" dirty="0"/>
              <a:t>Basics of Data Definition Language.</a:t>
            </a:r>
          </a:p>
          <a:p>
            <a:pPr lvl="1">
              <a:spcBef>
                <a:spcPts val="0"/>
              </a:spcBef>
              <a:spcAft>
                <a:spcPts val="300"/>
              </a:spcAft>
            </a:pPr>
            <a:r>
              <a:rPr lang="en-US" sz="1200" dirty="0"/>
              <a:t>Basics of Data Manipulation Language (Query).</a:t>
            </a:r>
          </a:p>
          <a:p>
            <a:pPr>
              <a:spcBef>
                <a:spcPts val="0"/>
              </a:spcBef>
              <a:spcAft>
                <a:spcPts val="3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81433" y="2190750"/>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2022</a:t>
            </a:r>
          </a:p>
        </p:txBody>
      </p:sp>
    </p:spTree>
    <p:extLst>
      <p:ext uri="{BB962C8B-B14F-4D97-AF65-F5344CB8AC3E}">
        <p14:creationId xmlns:p14="http://schemas.microsoft.com/office/powerpoint/2010/main" val="3786309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591272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spTree>
    <p:extLst>
      <p:ext uri="{BB962C8B-B14F-4D97-AF65-F5344CB8AC3E}">
        <p14:creationId xmlns:p14="http://schemas.microsoft.com/office/powerpoint/2010/main" val="29795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algn="ctr"/>
            <a:r>
              <a:rPr lang="en-US" dirty="0"/>
              <a:t>Crow’s</a:t>
            </a:r>
            <a:br>
              <a:rPr lang="en-US" dirty="0"/>
            </a:br>
            <a:r>
              <a:rPr lang="en-US" dirty="0"/>
              <a:t>Foot</a:t>
            </a:r>
            <a:br>
              <a:rPr lang="en-US" dirty="0"/>
            </a:br>
            <a:r>
              <a:rPr lang="en-US" dirty="0"/>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r>
              <a:rPr lang="en-US" sz="1200" b="0" i="0" dirty="0">
                <a:solidFill>
                  <a:srgbClr val="000000"/>
                </a:solidFill>
                <a:effectLst/>
                <a:latin typeface="arial" panose="020B0604020202020204" pitchFamily="34" charset="0"/>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lang="en-US" sz="1200" dirty="0"/>
          </a:p>
        </p:txBody>
      </p:sp>
    </p:spTree>
    <p:extLst>
      <p:ext uri="{BB962C8B-B14F-4D97-AF65-F5344CB8AC3E}">
        <p14:creationId xmlns:p14="http://schemas.microsoft.com/office/powerpoint/2010/main" val="3156119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t>Conceptual Model diagram.</a:t>
            </a:r>
          </a:p>
          <a:p>
            <a:pPr lvl="1"/>
            <a:r>
              <a:rPr lang="en-US" sz="1400" dirty="0"/>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Tree>
    <p:extLst>
      <p:ext uri="{BB962C8B-B14F-4D97-AF65-F5344CB8AC3E}">
        <p14:creationId xmlns:p14="http://schemas.microsoft.com/office/powerpoint/2010/main" val="3992511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spTree>
    <p:extLst>
      <p:ext uri="{BB962C8B-B14F-4D97-AF65-F5344CB8AC3E}">
        <p14:creationId xmlns:p14="http://schemas.microsoft.com/office/powerpoint/2010/main" val="3303345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r>
              <a:rPr lang="en-US" sz="1600" dirty="0">
                <a:solidFill>
                  <a:srgbClr val="FF0000"/>
                </a:solidFill>
              </a:rPr>
              <a:t>Primary Key </a:t>
            </a:r>
            <a:r>
              <a:rPr lang="en-US" sz="1600" dirty="0"/>
              <a:t>means that the value occurs </a:t>
            </a:r>
            <a:r>
              <a:rPr lang="en-US" sz="1600" b="1" dirty="0"/>
              <a:t>at most once.</a:t>
            </a:r>
          </a:p>
          <a:p>
            <a:r>
              <a:rPr lang="en-US" sz="1600" b="1" dirty="0"/>
              <a:t>This is a statement about the </a:t>
            </a:r>
            <a:r>
              <a:rPr lang="en-US" sz="1600" b="1" u="sng" dirty="0"/>
              <a:t>domain,</a:t>
            </a:r>
            <a:r>
              <a:rPr lang="en-US" sz="1600" b="1" dirty="0"/>
              <a:t> not the actual data </a:t>
            </a:r>
            <a:r>
              <a:rPr lang="en-US" sz="1600" b="1" u="sng" dirty="0"/>
              <a:t>currently</a:t>
            </a:r>
            <a:r>
              <a:rPr lang="en-US" sz="1600" b="1" dirty="0"/>
              <a:t> in the table.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r>
              <a:rPr lang="en-US" sz="1600" dirty="0">
                <a:solidFill>
                  <a:srgbClr val="7030A0"/>
                </a:solidFill>
              </a:rPr>
              <a:t> </a:t>
            </a: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3600" dirty="0">
                <a:solidFill>
                  <a:schemeClr val="bg1"/>
                </a:solidFill>
              </a:rPr>
              <a:t>The Relational Model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 in relational schema notation:</a:t>
            </a:r>
          </a:p>
          <a:p>
            <a:pPr lvl="1"/>
            <a:r>
              <a:rPr lang="en-US" sz="1600" dirty="0"/>
              <a:t>Department(</a:t>
            </a:r>
            <a:r>
              <a:rPr lang="en-US" sz="1600" dirty="0" err="1"/>
              <a:t>department_name</a:t>
            </a:r>
            <a:r>
              <a:rPr lang="en-US" sz="1600" dirty="0"/>
              <a:t>, </a:t>
            </a:r>
            <a:r>
              <a:rPr lang="en-US" sz="1600" u="sng" dirty="0" err="1"/>
              <a:t>department_id</a:t>
            </a:r>
            <a:r>
              <a:rPr lang="en-US" sz="1600" dirty="0"/>
              <a:t>)</a:t>
            </a:r>
          </a:p>
          <a:p>
            <a:pPr lvl="1"/>
            <a:r>
              <a:rPr lang="en-US" sz="1600" dirty="0"/>
              <a:t>Faculty(</a:t>
            </a:r>
            <a:r>
              <a:rPr lang="en-US" sz="1600" u="sng" dirty="0"/>
              <a:t>UNI</a:t>
            </a:r>
            <a:r>
              <a:rPr lang="en-US" sz="1600" dirty="0"/>
              <a:t>, </a:t>
            </a:r>
            <a:r>
              <a:rPr lang="en-US" sz="1600" dirty="0" err="1"/>
              <a:t>first_name</a:t>
            </a:r>
            <a:r>
              <a:rPr lang="en-US" sz="1600" dirty="0"/>
              <a:t>, </a:t>
            </a:r>
            <a:r>
              <a:rPr lang="en-US" sz="1600" dirty="0" err="1"/>
              <a:t>last_name</a:t>
            </a:r>
            <a:r>
              <a:rPr lang="en-US" sz="1600" dirty="0"/>
              <a:t>, </a:t>
            </a:r>
            <a:r>
              <a:rPr lang="en-US" sz="1600" b="1" dirty="0" err="1"/>
              <a:t>department_id</a:t>
            </a:r>
            <a:r>
              <a:rPr lang="en-US" sz="1600" dirty="0"/>
              <a:t>)</a:t>
            </a:r>
          </a:p>
          <a:p>
            <a:r>
              <a:rPr lang="en-US" sz="1800" dirty="0"/>
              <a:t>Relationship:</a:t>
            </a:r>
          </a:p>
          <a:p>
            <a:pPr lvl="1"/>
            <a:r>
              <a:rPr lang="en-US" sz="1600" dirty="0"/>
              <a:t>A faculty “has” exactly one department.</a:t>
            </a:r>
          </a:p>
          <a:p>
            <a:pPr lvl="1"/>
            <a:r>
              <a:rPr lang="en-US" sz="16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6" name="Picture 5">
            <a:extLst>
              <a:ext uri="{FF2B5EF4-FFF2-40B4-BE49-F238E27FC236}">
                <a16:creationId xmlns:a16="http://schemas.microsoft.com/office/drawing/2014/main" id="{34F8C532-BF3C-45FE-92F6-37CDB1F30234}"/>
              </a:ext>
            </a:extLst>
          </p:cNvPr>
          <p:cNvPicPr>
            <a:picLocks noChangeAspect="1"/>
          </p:cNvPicPr>
          <p:nvPr/>
        </p:nvPicPr>
        <p:blipFill>
          <a:blip r:embed="rId2"/>
          <a:stretch>
            <a:fillRect/>
          </a:stretch>
        </p:blipFill>
        <p:spPr>
          <a:xfrm>
            <a:off x="6172200" y="1242968"/>
            <a:ext cx="1498840" cy="2733764"/>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t>
            </a:r>
            <a:br>
              <a:rPr lang="en-US" sz="1600" dirty="0"/>
            </a:br>
            <a:endParaRPr lang="en-US" sz="1600" dirty="0"/>
          </a:p>
          <a:p>
            <a:r>
              <a:rPr lang="en-US" sz="1800" dirty="0"/>
              <a:t>Faculty follow department policies and do not manage waitlists, despite the info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W4111_003_2022_3: Lecture 1: Introduction, Course Overview, Foundational Concepts		© Donald F. Ferguson, 2022</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514350"/>
            <a:ext cx="8839200" cy="4114800"/>
          </a:xfrm>
        </p:spPr>
        <p:txBody>
          <a:bodyPr/>
          <a:lstStyle/>
          <a:p>
            <a:pPr>
              <a:spcBef>
                <a:spcPts val="0"/>
              </a:spcBef>
              <a:spcAft>
                <a:spcPts val="200"/>
              </a:spcAft>
            </a:pPr>
            <a:r>
              <a:rPr lang="en-US" sz="1400" dirty="0"/>
              <a:t>Sessions:</a:t>
            </a:r>
          </a:p>
          <a:p>
            <a:pPr lvl="1">
              <a:spcBef>
                <a:spcPts val="0"/>
              </a:spcBef>
              <a:spcAft>
                <a:spcPts val="200"/>
              </a:spcAft>
            </a:pPr>
            <a:r>
              <a:rPr lang="en-US" sz="1200" dirty="0"/>
              <a:t>Lecture: (In-Person) Lecture: Friday, 10:10AM to 12:40PM (417 IAB).</a:t>
            </a:r>
          </a:p>
          <a:p>
            <a:pPr lvl="1">
              <a:spcBef>
                <a:spcPts val="0"/>
              </a:spcBef>
              <a:spcAft>
                <a:spcPts val="200"/>
              </a:spcAft>
            </a:pPr>
            <a:r>
              <a:rPr lang="en-US" sz="1200" dirty="0"/>
              <a:t>Recitation: Periodic, optional, online recitation on Saturday, 10:00 to 11:30.</a:t>
            </a:r>
          </a:p>
          <a:p>
            <a:pPr lvl="2">
              <a:spcBef>
                <a:spcPts val="0"/>
              </a:spcBef>
              <a:spcAft>
                <a:spcPts val="200"/>
              </a:spcAft>
            </a:pPr>
            <a:r>
              <a:rPr lang="en-US" sz="1000" dirty="0"/>
              <a:t>Either in-person/online or just online. Will announce in advance.</a:t>
            </a:r>
          </a:p>
          <a:p>
            <a:pPr lvl="2">
              <a:spcBef>
                <a:spcPts val="0"/>
              </a:spcBef>
              <a:spcAft>
                <a:spcPts val="200"/>
              </a:spcAft>
            </a:pPr>
            <a:r>
              <a:rPr lang="en-US" sz="1000" dirty="0"/>
              <a:t>Usually held when there is student interest, homework due, exams, etc.</a:t>
            </a:r>
          </a:p>
          <a:p>
            <a:pPr>
              <a:spcBef>
                <a:spcPts val="0"/>
              </a:spcBef>
              <a:spcAft>
                <a:spcPts val="200"/>
              </a:spcAft>
            </a:pPr>
            <a:r>
              <a:rPr lang="en-US" sz="1400" dirty="0"/>
              <a:t>Office hours: </a:t>
            </a:r>
          </a:p>
          <a:p>
            <a:pPr lvl="1">
              <a:spcBef>
                <a:spcPts val="0"/>
              </a:spcBef>
              <a:spcAft>
                <a:spcPts val="200"/>
              </a:spcAft>
            </a:pPr>
            <a:r>
              <a:rPr lang="en-US" sz="1200" dirty="0"/>
              <a:t>In-person: Friday: 8:30AM – 9:45AM, 4:00 PM – 5:30 PM (488 CSB); and by-request as needed.</a:t>
            </a:r>
          </a:p>
          <a:p>
            <a:pPr lvl="1">
              <a:spcBef>
                <a:spcPts val="0"/>
              </a:spcBef>
              <a:spcAft>
                <a:spcPts val="200"/>
              </a:spcAft>
            </a:pPr>
            <a:r>
              <a:rPr lang="en-US" sz="1200" dirty="0"/>
              <a:t>Extra office hours: I hold a lot of extra office hours, usually based on workload around assignment due dates and exams.</a:t>
            </a:r>
          </a:p>
          <a:p>
            <a:pPr lvl="2">
              <a:spcBef>
                <a:spcPts val="0"/>
              </a:spcBef>
              <a:spcAft>
                <a:spcPts val="200"/>
              </a:spcAft>
            </a:pPr>
            <a:r>
              <a:rPr lang="en-US" sz="1000" dirty="0"/>
              <a:t>I will be on campus when possible for extra office hours for students that want to speak with me or need more focused help.</a:t>
            </a:r>
          </a:p>
          <a:p>
            <a:pPr lvl="2">
              <a:spcBef>
                <a:spcPts val="0"/>
              </a:spcBef>
              <a:spcAft>
                <a:spcPts val="200"/>
              </a:spcAft>
            </a:pPr>
            <a:r>
              <a:rPr lang="en-US" sz="1000" dirty="0"/>
              <a:t>Many of the extra OHs will be online only.</a:t>
            </a:r>
          </a:p>
          <a:p>
            <a:pPr>
              <a:spcBef>
                <a:spcPts val="0"/>
              </a:spcBef>
              <a:spcAft>
                <a:spcPts val="200"/>
              </a:spcAft>
            </a:pPr>
            <a:r>
              <a:rPr lang="en-US" sz="1400" dirty="0"/>
              <a:t>Collaboration/contact:</a:t>
            </a:r>
          </a:p>
          <a:p>
            <a:pPr lvl="1">
              <a:spcBef>
                <a:spcPts val="0"/>
              </a:spcBef>
              <a:spcAft>
                <a:spcPts val="200"/>
              </a:spcAft>
            </a:pPr>
            <a:r>
              <a:rPr lang="en-US" sz="1200" dirty="0"/>
              <a:t>We will use </a:t>
            </a:r>
            <a:r>
              <a:rPr lang="en-US" sz="1200" dirty="0">
                <a:hlinkClick r:id="rId2"/>
              </a:rPr>
              <a:t>Ed Discussions, </a:t>
            </a:r>
            <a:r>
              <a:rPr lang="en-US" sz="1200" dirty="0"/>
              <a:t>which is available from </a:t>
            </a:r>
            <a:r>
              <a:rPr lang="en-US" sz="1200" dirty="0" err="1"/>
              <a:t>CourseWorks</a:t>
            </a:r>
            <a:r>
              <a:rPr lang="en-US" sz="1200" dirty="0"/>
              <a:t>. This replaces Piazza. You can get access from the side menu on the </a:t>
            </a:r>
            <a:r>
              <a:rPr lang="en-US" sz="1200" dirty="0" err="1"/>
              <a:t>CourseWorks</a:t>
            </a:r>
            <a:r>
              <a:rPr lang="en-US" sz="1200" dirty="0"/>
              <a:t> page for the class.</a:t>
            </a:r>
          </a:p>
          <a:p>
            <a:pPr lvl="1">
              <a:spcBef>
                <a:spcPts val="0"/>
              </a:spcBef>
              <a:spcAft>
                <a:spcPts val="200"/>
              </a:spcAft>
            </a:pPr>
            <a:r>
              <a:rPr lang="en-US" sz="1200" dirty="0"/>
              <a:t>I am usually monitoring </a:t>
            </a:r>
            <a:r>
              <a:rPr lang="en-US" sz="1200" dirty="0">
                <a:hlinkClick r:id="rId3"/>
              </a:rPr>
              <a:t>Slack</a:t>
            </a:r>
            <a:r>
              <a:rPr lang="en-US" sz="1200" dirty="0"/>
              <a:t>. Subscribe to the channel #w4111-f22</a:t>
            </a:r>
            <a:br>
              <a:rPr lang="en-US" sz="1200" dirty="0"/>
            </a:br>
            <a:r>
              <a:rPr lang="en-US" sz="1200" dirty="0"/>
              <a:t>(https://</a:t>
            </a:r>
            <a:r>
              <a:rPr lang="en-US" sz="1200" dirty="0" err="1"/>
              <a:t>join.slack.com</a:t>
            </a:r>
            <a:r>
              <a:rPr lang="en-US" sz="1200" dirty="0"/>
              <a:t>/t/</a:t>
            </a:r>
            <a:r>
              <a:rPr lang="en-US" sz="1200" dirty="0" err="1"/>
              <a:t>dff-columbia</a:t>
            </a:r>
            <a:r>
              <a:rPr lang="en-US" sz="1200" dirty="0"/>
              <a:t>/</a:t>
            </a:r>
            <a:r>
              <a:rPr lang="en-US" sz="1200" dirty="0" err="1"/>
              <a:t>shared_invite</a:t>
            </a:r>
            <a:r>
              <a:rPr lang="en-US" sz="1200" dirty="0"/>
              <a:t>/zt-1cjbu68ty-RvaI7vLghvo0SFRFP4qbMg).</a:t>
            </a:r>
          </a:p>
          <a:p>
            <a:pPr lvl="1">
              <a:spcBef>
                <a:spcPts val="0"/>
              </a:spcBef>
              <a:spcAft>
                <a:spcPts val="200"/>
              </a:spcAft>
            </a:pPr>
            <a:r>
              <a:rPr lang="en-US" sz="1200" dirty="0"/>
              <a:t>The course lectures, sample code, etc. will be in a </a:t>
            </a:r>
            <a:r>
              <a:rPr lang="en-US" sz="1200" dirty="0">
                <a:hlinkClick r:id="rId4"/>
              </a:rPr>
              <a:t>GitHub</a:t>
            </a:r>
            <a:r>
              <a:rPr lang="en-US" sz="1200" dirty="0"/>
              <a:t> repository. </a:t>
            </a:r>
            <a:br>
              <a:rPr lang="en-US" sz="1200" dirty="0"/>
            </a:br>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/Intro-to-Databases-F22)</a:t>
            </a:r>
          </a:p>
          <a:p>
            <a:pPr lvl="1">
              <a:spcBef>
                <a:spcPts val="0"/>
              </a:spcBef>
              <a:spcAft>
                <a:spcPts val="200"/>
              </a:spcAft>
            </a:pPr>
            <a:r>
              <a:rPr lang="en-US" sz="1200" dirty="0"/>
              <a:t>The course website provides additional information. (https://</a:t>
            </a:r>
            <a:r>
              <a:rPr lang="en-US" sz="1200" dirty="0" err="1"/>
              <a:t>donald</a:t>
            </a:r>
            <a:r>
              <a:rPr lang="en-US" sz="1200" dirty="0"/>
              <a:t>-f-</a:t>
            </a:r>
            <a:r>
              <a:rPr lang="en-US" sz="1200" dirty="0" err="1"/>
              <a:t>ferguson.github.io</a:t>
            </a:r>
            <a:r>
              <a:rPr lang="en-US" sz="1200" dirty="0"/>
              <a:t>/Intro-to-Databases-F22/)</a:t>
            </a:r>
          </a:p>
          <a:p>
            <a:pPr>
              <a:spcBef>
                <a:spcPts val="0"/>
              </a:spcBef>
              <a:spcAft>
                <a:spcPts val="200"/>
              </a:spcAft>
            </a:pPr>
            <a:r>
              <a:rPr lang="en-US" sz="14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55B5-5B80-4DF1-869F-C627FE43A065}"/>
              </a:ext>
            </a:extLst>
          </p:cNvPr>
          <p:cNvSpPr>
            <a:spLocks noGrp="1"/>
          </p:cNvSpPr>
          <p:nvPr>
            <p:ph type="title"/>
          </p:nvPr>
        </p:nvSpPr>
        <p:spPr/>
        <p:txBody>
          <a:bodyPr/>
          <a:lstStyle/>
          <a:p>
            <a:r>
              <a:rPr lang="en-US" dirty="0"/>
              <a:t>Backup</a:t>
            </a:r>
          </a:p>
        </p:txBody>
      </p:sp>
      <p:sp>
        <p:nvSpPr>
          <p:cNvPr id="5" name="Rectangle 4">
            <a:extLst>
              <a:ext uri="{FF2B5EF4-FFF2-40B4-BE49-F238E27FC236}">
                <a16:creationId xmlns:a16="http://schemas.microsoft.com/office/drawing/2014/main" id="{6EF89A27-BEDB-4C19-8A5C-1AADB42DCE3B}"/>
              </a:ext>
            </a:extLst>
          </p:cNvPr>
          <p:cNvSpPr/>
          <p:nvPr/>
        </p:nvSpPr>
        <p:spPr>
          <a:xfrm>
            <a:off x="152400" y="590550"/>
            <a:ext cx="8686799" cy="40386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2105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
        <p:nvSpPr>
          <p:cNvPr id="2" name="Rounded Rectangle 1">
            <a:extLst>
              <a:ext uri="{FF2B5EF4-FFF2-40B4-BE49-F238E27FC236}">
                <a16:creationId xmlns:a16="http://schemas.microsoft.com/office/drawing/2014/main" id="{AD8256C2-3B5A-DA42-B9CC-4EC565A7B943}"/>
              </a:ext>
            </a:extLst>
          </p:cNvPr>
          <p:cNvSpPr/>
          <p:nvPr/>
        </p:nvSpPr>
        <p:spPr>
          <a:xfrm>
            <a:off x="1524000" y="1733550"/>
            <a:ext cx="5791200" cy="198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the notebook.</a:t>
            </a:r>
            <a:br>
              <a:rPr lang="en-US" dirty="0"/>
            </a:br>
            <a:r>
              <a:rPr lang="en-US" dirty="0"/>
              <a:t>(</a:t>
            </a:r>
            <a:r>
              <a:rPr lang="en-US" dirty="0" err="1"/>
              <a:t>cu_info</a:t>
            </a:r>
            <a:r>
              <a:rPr lang="en-US" dirty="0"/>
              <a:t>)</a:t>
            </a:r>
          </a:p>
        </p:txBody>
      </p:sp>
    </p:spTree>
    <p:extLst>
      <p:ext uri="{BB962C8B-B14F-4D97-AF65-F5344CB8AC3E}">
        <p14:creationId xmlns:p14="http://schemas.microsoft.com/office/powerpoint/2010/main" val="6755321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C770E-3E33-3B48-8237-C52A8DC75799}"/>
              </a:ext>
            </a:extLst>
          </p:cNvPr>
          <p:cNvSpPr>
            <a:spLocks noGrp="1"/>
          </p:cNvSpPr>
          <p:nvPr>
            <p:ph idx="1"/>
          </p:nvPr>
        </p:nvSpPr>
        <p:spPr>
          <a:xfrm>
            <a:off x="152400" y="514350"/>
            <a:ext cx="8839200" cy="4114800"/>
          </a:xfrm>
        </p:spPr>
        <p:txBody>
          <a:bodyPr/>
          <a:lstStyle/>
          <a:p>
            <a:pPr>
              <a:spcBef>
                <a:spcPts val="0"/>
              </a:spcBef>
            </a:pPr>
            <a:r>
              <a:rPr lang="en-US" sz="1800" dirty="0"/>
              <a:t>You probably have no idea what I just did.</a:t>
            </a:r>
          </a:p>
          <a:p>
            <a:pPr>
              <a:spcBef>
                <a:spcPts val="0"/>
              </a:spcBef>
            </a:pPr>
            <a:endParaRPr lang="en-US" sz="1800" dirty="0"/>
          </a:p>
          <a:p>
            <a:pPr>
              <a:spcBef>
                <a:spcPts val="0"/>
              </a:spcBef>
            </a:pPr>
            <a:r>
              <a:rPr lang="en-US" sz="1800" dirty="0"/>
              <a:t>I wanted to give you a feel for data engineering. You saw some steps:</a:t>
            </a:r>
          </a:p>
          <a:p>
            <a:pPr lvl="1">
              <a:spcBef>
                <a:spcPts val="0"/>
              </a:spcBef>
            </a:pPr>
            <a:r>
              <a:rPr lang="en-US" sz="1600" dirty="0"/>
              <a:t>Find data from various sources.</a:t>
            </a:r>
          </a:p>
          <a:p>
            <a:pPr lvl="1">
              <a:spcBef>
                <a:spcPts val="0"/>
              </a:spcBef>
            </a:pPr>
            <a:r>
              <a:rPr lang="en-US" sz="1600" dirty="0"/>
              <a:t>Convert data into a format you can process.</a:t>
            </a:r>
          </a:p>
          <a:p>
            <a:pPr lvl="1">
              <a:spcBef>
                <a:spcPts val="0"/>
              </a:spcBef>
            </a:pPr>
            <a:r>
              <a:rPr lang="en-US" sz="1600" dirty="0"/>
              <a:t>Perform transformation, links, etc.</a:t>
            </a:r>
          </a:p>
          <a:p>
            <a:pPr lvl="1">
              <a:spcBef>
                <a:spcPts val="0"/>
              </a:spcBef>
            </a:pPr>
            <a:r>
              <a:rPr lang="en-US" sz="1600" dirty="0"/>
              <a:t>Save the data.</a:t>
            </a:r>
          </a:p>
          <a:p>
            <a:pPr marL="457200" lvl="1" indent="0">
              <a:spcBef>
                <a:spcPts val="0"/>
              </a:spcBef>
              <a:buNone/>
            </a:pPr>
            <a:r>
              <a:rPr lang="en-US" sz="1600" dirty="0"/>
              <a:t>This is often (historically) called Extract-Transform-Load (ETL)</a:t>
            </a:r>
          </a:p>
          <a:p>
            <a:pPr lvl="1">
              <a:spcBef>
                <a:spcPts val="0"/>
              </a:spcBef>
            </a:pPr>
            <a:endParaRPr lang="en-US" sz="1600" dirty="0"/>
          </a:p>
          <a:p>
            <a:pPr>
              <a:spcBef>
                <a:spcPts val="0"/>
              </a:spcBef>
            </a:pPr>
            <a:r>
              <a:rPr lang="en-US" sz="1800" dirty="0"/>
              <a:t>You are now ready to start integrating with other data.</a:t>
            </a:r>
          </a:p>
          <a:p>
            <a:pPr>
              <a:spcBef>
                <a:spcPts val="0"/>
              </a:spcBef>
            </a:pPr>
            <a:endParaRPr lang="en-US" sz="1800" dirty="0"/>
          </a:p>
          <a:p>
            <a:pPr>
              <a:spcBef>
                <a:spcPts val="0"/>
              </a:spcBef>
            </a:pPr>
            <a:r>
              <a:rPr lang="en-US" sz="1800" dirty="0"/>
              <a:t>These steps enable analysis.</a:t>
            </a:r>
          </a:p>
          <a:p>
            <a:pPr>
              <a:spcBef>
                <a:spcPts val="0"/>
              </a:spcBef>
            </a:pPr>
            <a:endParaRPr lang="en-US" sz="1800" dirty="0"/>
          </a:p>
          <a:p>
            <a:pPr>
              <a:spcBef>
                <a:spcPts val="0"/>
              </a:spcBef>
            </a:pPr>
            <a:r>
              <a:rPr lang="en-US" sz="1800" dirty="0"/>
              <a:t>These are some of things we will do in the non-programming track to enable</a:t>
            </a:r>
            <a:br>
              <a:rPr lang="en-US" sz="1800" dirty="0"/>
            </a:br>
            <a:r>
              <a:rPr lang="en-US" sz="1800" dirty="0"/>
              <a:t>more complex data science, etc.</a:t>
            </a:r>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59F8ECE-683A-AB4F-84DF-646D7D3D24F0}"/>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1991082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58969</TotalTime>
  <Words>8024</Words>
  <Application>Microsoft Macintosh PowerPoint</Application>
  <PresentationFormat>On-screen Show (16:9)</PresentationFormat>
  <Paragraphs>878</Paragraphs>
  <Slides>92</Slides>
  <Notes>45</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92</vt:i4>
      </vt:variant>
    </vt:vector>
  </HeadingPairs>
  <TitlesOfParts>
    <vt:vector size="108" baseType="lpstr">
      <vt:lpstr>-apple-system</vt:lpstr>
      <vt:lpstr>Arial</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PowerPoint Presentation</vt:lpstr>
      <vt:lpstr>Most of Us are Familiar with IMDB</vt:lpstr>
      <vt:lpstr>Downloadable IMDB Data</vt:lpstr>
      <vt:lpstr>Conceptual Model – Application Architecture</vt:lpstr>
      <vt:lpstr>Explanation of Example Code</vt:lpstr>
      <vt:lpstr>Demo and Code</vt:lpstr>
      <vt:lpstr>Programming Track HW Overview</vt:lpstr>
      <vt:lpstr>PowerPoint Presentation</vt:lpstr>
      <vt:lpstr>Games of Thrones</vt:lpstr>
      <vt:lpstr>Data Analysis and Visualization with Python</vt:lpstr>
      <vt:lpstr>Switch to Notebook</vt:lpstr>
      <vt:lpstr>Data Sciences Uses Complex Queries</vt:lpstr>
      <vt:lpstr>Data Science (IEOR, Finance, …) Require Data Engineering</vt:lpstr>
      <vt:lpstr>Data Cleansing</vt:lpstr>
      <vt:lpstr>Data Cleansing</vt:lpstr>
      <vt:lpstr>Non-Programming Track Overview</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Demos Jupyter Notebook and DataGrip</vt:lpstr>
      <vt:lpstr>PowerPoint Presentation</vt:lpstr>
      <vt:lpstr>Backup</vt:lpstr>
      <vt:lpstr>Import the Data – I screen-scraped the Website</vt:lpstr>
      <vt:lpstr>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557</cp:revision>
  <cp:lastPrinted>2018-11-15T21:01:50Z</cp:lastPrinted>
  <dcterms:created xsi:type="dcterms:W3CDTF">2010-04-12T23:12:02Z</dcterms:created>
  <dcterms:modified xsi:type="dcterms:W3CDTF">2022-09-04T11:45:34Z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